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1" r:id="rId3"/>
    <p:sldId id="274" r:id="rId4"/>
    <p:sldId id="295" r:id="rId5"/>
    <p:sldId id="276" r:id="rId6"/>
    <p:sldId id="287" r:id="rId7"/>
    <p:sldId id="28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25" autoAdjust="0"/>
    <p:restoredTop sz="94654"/>
  </p:normalViewPr>
  <p:slideViewPr>
    <p:cSldViewPr snapToGrid="0" snapToObjects="1">
      <p:cViewPr varScale="1">
        <p:scale>
          <a:sx n="114" d="100"/>
          <a:sy n="114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21A49-3DF5-FC4B-A665-2C5433815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8BFC55-4299-E044-9662-83B1F9BA0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1527E-E79C-3440-8295-B1799862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680345-0ECC-7346-AB14-F9B0E64A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857F9-73AC-2341-A4A6-3AFBC76E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8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F5ED4-DEDC-BE4E-98D5-1DD4A603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0FD988-B7C3-B147-B309-D900A0A74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0791AA-FC33-A24E-980B-696112B3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1F6CB-E44C-514D-8185-175D626F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3C9AD-D429-E44C-B922-C0356D59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4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DD951D-7E2E-8647-97B6-3822665BB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1A305F-14D1-934B-BD8E-4DEF86260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7DA0B-6209-6E42-B1EE-54D47DA9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F8895-BA2C-B14E-80FD-CB73A816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384A18-B2AA-9D48-B6D6-FCBF1D35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2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944C-CD16-41EF-A1A6-65B9538400D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5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348B0-1FD8-0F46-825D-1D2FA31E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7A068-BCA0-4C45-A625-582DC6D8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6D9A3F-4430-8645-B72A-FC663712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84F5A-5022-9144-8BD3-79607697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C31BC7-621E-6B4E-B26C-62A332E4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2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B8D1E-510A-FD47-B8BF-EF88EF35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82F58-9724-AB47-A9A6-C322ACA6C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1A329-93E1-A443-8037-814A7BB4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95979-E9B8-F948-BFA5-10D64593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BD3CF-2477-2A42-963B-7971E3E5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EC0B5-A99A-DA4B-9842-7F85293B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879AB-EDA3-6F4E-ABE7-46CA23997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AD5ED6-E9FD-F240-A53A-BC4920C0D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39EBA6-9DAB-6348-B5D8-09C94270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E6271-94ED-5145-8B89-BE4CB411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BDBDAF-9BA7-BA44-965D-D5AB8816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1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3A9CF-A80F-D543-BDD5-D4833810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374C0-B6E9-294B-A83A-D02CC8CBF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2D3A57-3E66-564C-BE37-95C47B497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306C5B-2B03-A444-B4D7-2484B6928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7FE157-2552-1F4E-B647-2DCCFA0B2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6C665-2835-B241-AAA3-C1FD9EA1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F43284-0498-8144-A8FE-ACF96F35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78C51B-8B41-BB49-AFC9-AC1DFCFD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8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D3177-F89D-B643-AA7B-33855942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D31A39-CEEF-ED44-8DC0-C26AB13A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C5981F-1F58-1A42-945C-8BFCAE51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2F88A0-C59E-F04C-B0BD-EA54466D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4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2C4E26-6BBC-FF4F-AC2D-C5F81153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8A86D6-7CFB-D74B-AD12-2552D4EF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D35AE7-01CB-104F-A2DA-F37DCC6E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8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50888-9638-AF48-A450-6357999A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66A8D3-FCB4-A24D-8394-D6D5E504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45749-ED8A-FE47-A6C8-CA1D661B8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D8926-01D2-2E4A-A717-AC7852BB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9A0EB-FA2C-AC42-A4B8-E67A4BFF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1ACBB1-2616-9048-9D0F-01DEBBC8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BBEBD-FEE3-4F46-99AA-4A86A014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2D09DB-878A-4F40-97E4-85446EEA1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AAA96C-C7EC-A944-9808-CC6B4BD98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15EA2B-D65F-B149-B88E-2880CE3A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02EC3B-DB1F-CD4A-80CD-33935A18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D3635F-1B71-2543-944E-A0BFF55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5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E67C9-508B-FD40-B5A9-AD0D386D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4ACB71-924A-744E-94D4-BECB3108E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536DA-EF0E-7542-8C74-920DEB95D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AB33-E475-BF41-86F2-CFBCFF09B95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C3D7FD-DE47-2243-B331-F60FC87DB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0B3F4-D6B8-7D48-8BC5-52F367A2A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19E2-A71C-BE44-A1E5-0C7BB34E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1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6" b="27999"/>
          <a:stretch/>
        </p:blipFill>
        <p:spPr>
          <a:xfrm>
            <a:off x="1799926" y="473647"/>
            <a:ext cx="1049153" cy="795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9078" y="574565"/>
            <a:ext cx="624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153465"/>
                </a:solidFill>
                <a:latin typeface="Franklin Gothic Demi Cond" panose="020B0706030402020204" pitchFamily="34" charset="0"/>
              </a:rPr>
              <a:t>ГБУ РД «ДАГТЕХКАДАСТР»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457" y="1548891"/>
            <a:ext cx="6762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О проведении государственной кадастровой оценки на территории Республике Дагестан в 2020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457" y="5066981"/>
            <a:ext cx="4641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Докладчик: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Беднягин А.П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.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E8BDE-4FF3-584E-988B-DC9A02ED5546}"/>
              </a:ext>
            </a:extLst>
          </p:cNvPr>
          <p:cNvSpPr txBox="1"/>
          <p:nvPr/>
        </p:nvSpPr>
        <p:spPr>
          <a:xfrm rot="19277313">
            <a:off x="8836269" y="3743936"/>
            <a:ext cx="181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18.12.2019</a:t>
            </a:r>
          </a:p>
        </p:txBody>
      </p:sp>
    </p:spTree>
    <p:extLst>
      <p:ext uri="{BB962C8B-B14F-4D97-AF65-F5344CB8AC3E}">
        <p14:creationId xmlns:p14="http://schemas.microsoft.com/office/powerpoint/2010/main" val="178805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42C13F-6D5B-430D-BD62-2C4B09A7C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03" y="1453430"/>
            <a:ext cx="9311780" cy="52521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F8CA49-8BED-4AAC-A462-9C4AEF6C524D}"/>
              </a:ext>
            </a:extLst>
          </p:cNvPr>
          <p:cNvSpPr txBox="1"/>
          <p:nvPr/>
        </p:nvSpPr>
        <p:spPr>
          <a:xfrm>
            <a:off x="280657" y="253101"/>
            <a:ext cx="108993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 01.01.2020 года начало работ по определению кадастровой стоимости вновь учтенных и ранее учтенных объектов, изменивших характеристики в соответствии со ст.16  №237-ФЗ</a:t>
            </a:r>
          </a:p>
        </p:txBody>
      </p:sp>
    </p:spTree>
    <p:extLst>
      <p:ext uri="{BB962C8B-B14F-4D97-AF65-F5344CB8AC3E}">
        <p14:creationId xmlns:p14="http://schemas.microsoft.com/office/powerpoint/2010/main" val="35009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>
            <a:extLst>
              <a:ext uri="{FF2B5EF4-FFF2-40B4-BE49-F238E27FC236}">
                <a16:creationId xmlns:a16="http://schemas.microsoft.com/office/drawing/2014/main" id="{9A12492C-A64B-4A9A-A736-7440E9351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585" y="1438686"/>
            <a:ext cx="9144000" cy="16557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 01.01.2020 года начало приема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1E285-F410-174C-86B2-FFB096B4D5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585" y="312738"/>
            <a:ext cx="11798416" cy="1325562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С 01.01.2020 года начало рассмотрение обращений об исправлении ошибки, допущенной при определении кадастровой стоимости с 01.01.2020 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18753" y="3853626"/>
            <a:ext cx="3446206" cy="203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направляют ФЛ, ЮЛ чьи права и обязанности затронуты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ОГВ и ОМС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6" b="27999"/>
          <a:stretch/>
        </p:blipFill>
        <p:spPr>
          <a:xfrm>
            <a:off x="8776581" y="2961163"/>
            <a:ext cx="1720024" cy="1304431"/>
          </a:xfrm>
          <a:prstGeom prst="rect">
            <a:avLst/>
          </a:prstGeom>
        </p:spPr>
      </p:pic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4756738" y="3747170"/>
            <a:ext cx="9982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7577417" y="2903769"/>
            <a:ext cx="624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153465"/>
                </a:solidFill>
                <a:latin typeface="Franklin Gothic Demi Cond" panose="020B0706030402020204" pitchFamily="34" charset="0"/>
              </a:rPr>
              <a:t>ГБУ РД «ДАГТЕХКАДАСТР»</a:t>
            </a:r>
          </a:p>
        </p:txBody>
      </p:sp>
      <p:pic>
        <p:nvPicPr>
          <p:cNvPr id="2050" name="Picture 2" descr="https://cdn.pixabay.com/photo/2013/07/12/17/59/association-152746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62" y="3371901"/>
            <a:ext cx="761604" cy="7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pixabay.com/photo/2017/11/09/12/53/buildings-2933390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33" y="3299890"/>
            <a:ext cx="604308" cy="74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718753" y="2116774"/>
            <a:ext cx="3740625" cy="237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обращений об исправлении ошибок, при определении кадастровой стоимости</a:t>
            </a:r>
          </a:p>
        </p:txBody>
      </p:sp>
      <p:pic>
        <p:nvPicPr>
          <p:cNvPr id="36" name="Picture 4" descr="https://hague6185.files.wordpress.com/2014/11/coat_of_arms_of_russian_federa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05" y="3306012"/>
            <a:ext cx="696366" cy="7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4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C71DFE2F-2553-42AB-B9D3-FBEA9B56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" y="222760"/>
            <a:ext cx="10934700" cy="3964832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 01.01.2020 года соответствии с приказом Министерства по земельным и имущественным отношениям Республики Дагестан 23.07.2019 № 13-967-П/19 будут начаты работы по  государственной кадастровой оценки земель промышленности, энергетики, транспорта, связи, радиовещания, телевидения, информатики, земель для обеспечения космической деятельности, земель обороны, безопасности и земель иного специального назначения, земель особо охраняемых территорий и объектов, земель водного фонда»</a:t>
            </a:r>
          </a:p>
        </p:txBody>
      </p:sp>
    </p:spTree>
    <p:extLst>
      <p:ext uri="{BB962C8B-B14F-4D97-AF65-F5344CB8AC3E}">
        <p14:creationId xmlns:p14="http://schemas.microsoft.com/office/powerpoint/2010/main" val="121123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1F41F-28D1-CB46-97B5-8FB5242085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1078" y="272846"/>
            <a:ext cx="7575259" cy="1325563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Построение взаимодействия с МО – опыт взаимодействия по ГКО 2019 ода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323783E-629C-F045-BBCB-E557E0832DA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42580601"/>
              </p:ext>
            </p:extLst>
          </p:nvPr>
        </p:nvGraphicFramePr>
        <p:xfrm>
          <a:off x="788565" y="1484851"/>
          <a:ext cx="10444294" cy="4874003"/>
        </p:xfrm>
        <a:graphic>
          <a:graphicData uri="http://schemas.openxmlformats.org/drawingml/2006/table">
            <a:tbl>
              <a:tblPr/>
              <a:tblGrid>
                <a:gridCol w="3414284">
                  <a:extLst>
                    <a:ext uri="{9D8B030D-6E8A-4147-A177-3AD203B41FA5}">
                      <a16:colId xmlns:a16="http://schemas.microsoft.com/office/drawing/2014/main" val="385828987"/>
                    </a:ext>
                  </a:extLst>
                </a:gridCol>
                <a:gridCol w="7030010">
                  <a:extLst>
                    <a:ext uri="{9D8B030D-6E8A-4147-A177-3AD203B41FA5}">
                      <a16:colId xmlns:a16="http://schemas.microsoft.com/office/drawing/2014/main" val="261607660"/>
                    </a:ext>
                  </a:extLst>
                </a:gridCol>
              </a:tblGrid>
              <a:tr h="5366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Ситуация </a:t>
                      </a:r>
                    </a:p>
                  </a:txBody>
                  <a:tcPr marL="53500" marR="53500" marT="26750" marB="26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Решение ситуации Учреждением </a:t>
                      </a:r>
                    </a:p>
                  </a:txBody>
                  <a:tcPr marL="53500" marR="53500" marT="26750" marB="26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29263"/>
                  </a:ext>
                </a:extLst>
              </a:tr>
              <a:tr h="16982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Разные ответственные  от МО за представления сведений (большое количество контактов) </a:t>
                      </a:r>
                    </a:p>
                  </a:txBody>
                  <a:tcPr marL="53500" marR="53500" marT="26750" marB="26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В целях наиболее эффективной̆ организации работы органы местного самоуправления распорядительным актом назначают ответственных исполнителей̆ за организацию взаимодействия и исходную информацию при проведении ГКО 2020 года</a:t>
                      </a:r>
                    </a:p>
                  </a:txBody>
                  <a:tcPr marL="53500" marR="53500" marT="26750" marB="26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032698"/>
                  </a:ext>
                </a:extLst>
              </a:tr>
              <a:tr h="26391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Большое количество вопросов от органов местного самоуправления</a:t>
                      </a:r>
                    </a:p>
                  </a:txBody>
                  <a:tcPr marL="53500" marR="53500" marT="26750" marB="26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Взаимодействие с МО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1. Общие совещания с исполнителями и ответственными от МО, где освещаются принципы заполнения форм сбора.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2. Проведение Учреждением ВКС по принципу заполнения форм сбора и ответы на вопросы.</a:t>
                      </a:r>
                      <a:b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</a:br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3. Консультирование МО всеми возможными способами: </a:t>
                      </a:r>
                      <a:r>
                        <a:rPr lang="en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e-mail, </a:t>
                      </a:r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телефонная связь и т.д. </a:t>
                      </a:r>
                    </a:p>
                  </a:txBody>
                  <a:tcPr marL="53500" marR="53500" marT="26750" marB="26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89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88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19818-F3E2-854F-A295-D49586B117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6561" y="226956"/>
            <a:ext cx="10126332" cy="8350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Информация о факторах влияющих на ценообразование объектов недвижимости</a:t>
            </a:r>
            <a:b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704" y="1075338"/>
            <a:ext cx="543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Информация от Муниципальных образований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9F01327-7020-45E6-B397-84ED54841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25309"/>
              </p:ext>
            </p:extLst>
          </p:nvPr>
        </p:nvGraphicFramePr>
        <p:xfrm>
          <a:off x="234892" y="1568740"/>
          <a:ext cx="11769753" cy="5062305"/>
        </p:xfrm>
        <a:graphic>
          <a:graphicData uri="http://schemas.openxmlformats.org/drawingml/2006/table">
            <a:tbl>
              <a:tblPr firstRow="1" firstCol="1" bandRow="1"/>
              <a:tblGrid>
                <a:gridCol w="5701107">
                  <a:extLst>
                    <a:ext uri="{9D8B030D-6E8A-4147-A177-3AD203B41FA5}">
                      <a16:colId xmlns:a16="http://schemas.microsoft.com/office/drawing/2014/main" val="3432950390"/>
                    </a:ext>
                  </a:extLst>
                </a:gridCol>
                <a:gridCol w="6068646">
                  <a:extLst>
                    <a:ext uri="{9D8B030D-6E8A-4147-A177-3AD203B41FA5}">
                      <a16:colId xmlns:a16="http://schemas.microsoft.com/office/drawing/2014/main" val="3955951679"/>
                    </a:ext>
                  </a:extLst>
                </a:gridCol>
              </a:tblGrid>
              <a:tr h="355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Район (фактическое местонахождение)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Наличие образовательного учреждения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31727"/>
                  </a:ext>
                </a:extLst>
              </a:tr>
              <a:tr h="49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Населённый пункт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Наличие дошкольного образовательного учреждения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954628"/>
                  </a:ext>
                </a:extLst>
              </a:tr>
              <a:tr h="411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Тип НП (село, поселок, хутор, станция и т.д.)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Наличие медицинского учреждения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155504"/>
                  </a:ext>
                </a:extLst>
              </a:tr>
              <a:tr h="706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Численность населения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Наличие в НП или вблизи (до 1 км) остановок общественного транспорта (автобусы, маршрутки, </a:t>
                      </a:r>
                      <a:r>
                        <a:rPr lang="ru-RU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ж.д</a:t>
                      </a: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273232"/>
                  </a:ext>
                </a:extLst>
              </a:tr>
              <a:tr h="622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Расстояние до административного центра района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Наличие в населённом пункте центрального электроснабжения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127553"/>
                  </a:ext>
                </a:extLst>
              </a:tr>
              <a:tr h="614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Расстояние до центра субъекта (</a:t>
                      </a:r>
                      <a:r>
                        <a:rPr lang="ru-RU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г.Махачкала</a:t>
                      </a: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Наличие в населённом пункте центрального водоснабжения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551527"/>
                  </a:ext>
                </a:extLst>
              </a:tr>
              <a:tr h="614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Расстояние до ФАД (Р-217)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Наличие в населённом пункте центральной канализации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033363"/>
                  </a:ext>
                </a:extLst>
              </a:tr>
              <a:tr h="622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Расстояние от НП до ближайшей ж/д вокзала, станции, платформы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Наличие в населённом пункте центрального газоснабжения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152949"/>
                  </a:ext>
                </a:extLst>
              </a:tr>
              <a:tr h="622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Номер кадастровых кварталов населенного пункта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Наличие в сельском населённом пункте дороги с твёрдым покрытием</a:t>
                      </a:r>
                    </a:p>
                  </a:txBody>
                  <a:tcPr marL="50721" marR="50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734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9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C814EC-F073-49DE-8261-C9566DF6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45" y="658128"/>
            <a:ext cx="9114310" cy="5541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30390-63C7-45A8-B34F-6C69F662329F}"/>
              </a:ext>
            </a:extLst>
          </p:cNvPr>
          <p:cNvSpPr txBox="1"/>
          <p:nvPr/>
        </p:nvSpPr>
        <p:spPr>
          <a:xfrm>
            <a:off x="2207435" y="2621832"/>
            <a:ext cx="7187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75130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400</Words>
  <Application>Microsoft Office PowerPoint</Application>
  <PresentationFormat>Широкоэкранный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Franklin Gothic Demi Cond</vt:lpstr>
      <vt:lpstr>Franklin Gothic Medium</vt:lpstr>
      <vt:lpstr>Franklin Gothic Medium Cond</vt:lpstr>
      <vt:lpstr>Times New Roman</vt:lpstr>
      <vt:lpstr>Тема Office</vt:lpstr>
      <vt:lpstr>Презентация PowerPoint</vt:lpstr>
      <vt:lpstr>Презентация PowerPoint</vt:lpstr>
      <vt:lpstr>С 01.01.2020 года начало рассмотрение обращений об исправлении ошибки, допущенной при определении кадастровой стоимости с 01.01.2020 года</vt:lpstr>
      <vt:lpstr>Презентация PowerPoint</vt:lpstr>
      <vt:lpstr>Построение взаимодействия с МО – опыт взаимодействия по ГКО 2019 ода</vt:lpstr>
      <vt:lpstr>   Информация о факторах влияющих на ценообразование объектов недвижимости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1</cp:lastModifiedBy>
  <cp:revision>26</cp:revision>
  <dcterms:created xsi:type="dcterms:W3CDTF">2019-10-11T06:28:38Z</dcterms:created>
  <dcterms:modified xsi:type="dcterms:W3CDTF">2019-12-18T10:00:53Z</dcterms:modified>
</cp:coreProperties>
</file>